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2" r:id="rId4"/>
    <p:sldId id="261" r:id="rId5"/>
    <p:sldId id="266" r:id="rId6"/>
    <p:sldId id="259" r:id="rId7"/>
    <p:sldId id="260" r:id="rId8"/>
    <p:sldId id="292" r:id="rId9"/>
    <p:sldId id="293" r:id="rId10"/>
    <p:sldId id="263" r:id="rId11"/>
    <p:sldId id="299" r:id="rId12"/>
    <p:sldId id="300" r:id="rId13"/>
    <p:sldId id="267" r:id="rId14"/>
    <p:sldId id="268" r:id="rId15"/>
    <p:sldId id="270" r:id="rId16"/>
    <p:sldId id="271" r:id="rId17"/>
    <p:sldId id="272" r:id="rId18"/>
    <p:sldId id="273" r:id="rId19"/>
    <p:sldId id="307" r:id="rId20"/>
    <p:sldId id="308" r:id="rId21"/>
    <p:sldId id="275" r:id="rId22"/>
    <p:sldId id="276" r:id="rId23"/>
    <p:sldId id="274" r:id="rId24"/>
    <p:sldId id="277" r:id="rId25"/>
    <p:sldId id="278" r:id="rId26"/>
    <p:sldId id="279" r:id="rId27"/>
    <p:sldId id="280" r:id="rId28"/>
    <p:sldId id="281" r:id="rId29"/>
    <p:sldId id="282" r:id="rId30"/>
    <p:sldId id="288" r:id="rId31"/>
    <p:sldId id="285" r:id="rId32"/>
    <p:sldId id="287" r:id="rId33"/>
    <p:sldId id="286" r:id="rId34"/>
    <p:sldId id="309" r:id="rId35"/>
    <p:sldId id="283" r:id="rId36"/>
    <p:sldId id="294" r:id="rId37"/>
    <p:sldId id="295" r:id="rId38"/>
    <p:sldId id="297" r:id="rId39"/>
    <p:sldId id="298" r:id="rId40"/>
    <p:sldId id="296" r:id="rId41"/>
    <p:sldId id="284" r:id="rId42"/>
    <p:sldId id="289" r:id="rId43"/>
    <p:sldId id="306" r:id="rId44"/>
    <p:sldId id="305" r:id="rId45"/>
    <p:sldId id="290" r:id="rId46"/>
    <p:sldId id="269" r:id="rId47"/>
    <p:sldId id="301" r:id="rId48"/>
    <p:sldId id="302" r:id="rId49"/>
    <p:sldId id="303" r:id="rId50"/>
    <p:sldId id="304" r:id="rId5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89424" autoAdjust="0"/>
  </p:normalViewPr>
  <p:slideViewPr>
    <p:cSldViewPr snapToGrid="0">
      <p:cViewPr varScale="1">
        <p:scale>
          <a:sx n="114" d="100"/>
          <a:sy n="114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Дошкольные образовательные </a:t>
            </a:r>
            <a:r>
              <a:rPr lang="ru-RU" dirty="0" smtClean="0"/>
              <a:t>учреждения </a:t>
            </a:r>
          </a:p>
          <a:p>
            <a:pPr>
              <a:defRPr/>
            </a:pPr>
            <a:r>
              <a:rPr lang="ru-RU" dirty="0" smtClean="0"/>
              <a:t>Республики Адыгея, </a:t>
            </a:r>
            <a:r>
              <a:rPr lang="ru-RU" dirty="0"/>
              <a:t>охваченные проектом</a:t>
            </a:r>
          </a:p>
        </c:rich>
      </c:tx>
      <c:overlay val="0"/>
    </c:title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Дошкольные образовательные учреждения, охваченные проектом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2026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2820336"/>
        <c:axId val="282823864"/>
        <c:axId val="0"/>
      </c:bar3DChart>
      <c:catAx>
        <c:axId val="282820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2823864"/>
        <c:crosses val="autoZero"/>
        <c:auto val="1"/>
        <c:lblAlgn val="ctr"/>
        <c:lblOffset val="100"/>
        <c:noMultiLvlLbl val="0"/>
      </c:catAx>
      <c:valAx>
        <c:axId val="282823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28203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8758" y="1876472"/>
            <a:ext cx="1176809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Demi Cond" pitchFamily="34" charset="0"/>
              </a:rPr>
              <a:t>Методические аспекты </a:t>
            </a:r>
          </a:p>
          <a:p>
            <a:pPr algn="ctr"/>
            <a:r>
              <a:rPr lang="ru-RU" sz="5400" b="1" cap="none" spc="0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Demi Cond" pitchFamily="34" charset="0"/>
              </a:rPr>
              <a:t>развития этнокультурной компетентности </a:t>
            </a:r>
          </a:p>
          <a:p>
            <a:pPr algn="ctr"/>
            <a:r>
              <a:rPr lang="ru-RU" sz="5400" b="1" cap="none" spc="0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Demi Cond" pitchFamily="34" charset="0"/>
              </a:rPr>
              <a:t>педагогов дошкольных учреждений</a:t>
            </a:r>
            <a:endParaRPr lang="ru-RU" sz="5400" b="1" cap="none" spc="0" dirty="0">
              <a:ln w="1905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Demi Cond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124" y="4828218"/>
            <a:ext cx="872745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Demi Cond" pitchFamily="34" charset="0"/>
              </a:rPr>
              <a:t>Заведующая МБДОУ №1 «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Demi Cond" pitchFamily="34" charset="0"/>
              </a:rPr>
              <a:t>Дюймовочка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Demi Cond" pitchFamily="34" charset="0"/>
              </a:rPr>
              <a:t>»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Demi Cond" pitchFamily="34" charset="0"/>
              </a:rPr>
              <a:t>г.Адыгейска</a:t>
            </a:r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Demi Cond" pitchFamily="34" charset="0"/>
            </a:endParaRPr>
          </a:p>
          <a:p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Demi Cond" pitchFamily="34" charset="0"/>
              </a:rPr>
              <a:t>Тхатель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Demi Cond" pitchFamily="34" charset="0"/>
              </a:rPr>
              <a:t> Светлана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Demi Cond" pitchFamily="34" charset="0"/>
              </a:rPr>
              <a:t>Теучежевна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Demi Con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E:\Фотоотчет РИП\музейные занятия - ФОТО\IMG-20210221-WA00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" y="0"/>
            <a:ext cx="7975600" cy="598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58" y="318783"/>
            <a:ext cx="6904139" cy="52515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33" y="2105638"/>
            <a:ext cx="4756558" cy="346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45" y="159391"/>
            <a:ext cx="8049069" cy="572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5341206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Ключевые задачи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</a:rPr>
              <a:t>: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63236" y="1524000"/>
            <a:ext cx="863138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выявить исходный уровень этнокультурной компетентности и методические затруднения педагогов;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разработать и внедрить эффективные формы методической поддержки для профессионального роста воспитателей в этой сфере;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 формировать у детей систему знаний об истории, культуре и языке малой родины - Республики Адыгея;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создать условия для приобщения детей к национальным традициям через практическую и игровую деятельность;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вовлечь родителей в совместную проектную деятельность по изучению адыгейского языка, сохранению национальных традиций.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RK\Pictures\Без имени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2653"/>
            <a:ext cx="8007927" cy="466781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933086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Проект Министерства образования и науки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Республики Адыгея по изучению адыгейского языка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</a:t>
            </a:r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Билингвальное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 образование и воспитание в поликультурной среде»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933086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Проект Министерства образования и науки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Республики Адыгея по изучению адыгейского языка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</a:t>
            </a:r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Билингвальное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 образование и воспитание в поликультурной среде»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04800" y="1870363"/>
            <a:ext cx="863138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Цель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 – создать </a:t>
            </a:r>
            <a:r>
              <a:rPr kumimoji="0" lang="ru-RU" sz="32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билингвальную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 модель дошкольного образования, которая повысит качество обучения, разовьет двуязычие у детей и вовлечет педагогов и родителей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933086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Проект Министерства образования и науки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Республики Адыгея по изучению адыгейского языка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</a:t>
            </a:r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Билингвальное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 образование и воспитание в поликультурной среде»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49382" y="1385454"/>
          <a:ext cx="10349345" cy="4613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933086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Проект Министерства образования и науки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Республики Адыгея по изучению адыгейского языка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</a:t>
            </a:r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Билингвальное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 образование и воспитание в поликультурной среде»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25602" name="Picture 2" descr="E:\Фотоотчет РИП\РАЗНЫЕ МЕРОПРИЯТИЯ\1661169345162.jpg"/>
          <p:cNvPicPr>
            <a:picLocks noChangeAspect="1" noChangeArrowheads="1"/>
          </p:cNvPicPr>
          <p:nvPr/>
        </p:nvPicPr>
        <p:blipFill>
          <a:blip r:embed="rId2"/>
          <a:srcRect t="28220" b="4975"/>
          <a:stretch>
            <a:fillRect/>
          </a:stretch>
        </p:blipFill>
        <p:spPr bwMode="auto">
          <a:xfrm>
            <a:off x="-1" y="1357745"/>
            <a:ext cx="8866909" cy="4447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933086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Проект Министерства образования и науки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Республики Адыгея по изучению адыгейского языка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</a:t>
            </a:r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Билингвальное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 образование и воспитание в поликультурной среде»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26627" name="Picture 3" descr="E:\Фотоотчет РИП\РАЗНЫЕ МЕРОПРИЯТИЯ\1661169508538.jpg"/>
          <p:cNvPicPr>
            <a:picLocks noChangeAspect="1" noChangeArrowheads="1"/>
          </p:cNvPicPr>
          <p:nvPr/>
        </p:nvPicPr>
        <p:blipFill>
          <a:blip r:embed="rId2"/>
          <a:srcRect t="25667"/>
          <a:stretch>
            <a:fillRect/>
          </a:stretch>
        </p:blipFill>
        <p:spPr bwMode="auto">
          <a:xfrm>
            <a:off x="261257" y="1227908"/>
            <a:ext cx="8628469" cy="4810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ДЛЯ РУЗАНЫ ПРЕЗЕНТАЦИЯ\1639643193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546" y="0"/>
            <a:ext cx="8317658" cy="6074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933086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Проект Министерства образования и науки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Республики Адыгея по изучению адыгейского языка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</a:t>
            </a:r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Билингвальное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 образование и воспитание в поликультурной среде»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K\Desktop\пергамент_DoV (7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72126" y="0"/>
            <a:ext cx="11181347" cy="646253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95663" y="1074821"/>
            <a:ext cx="72831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ambria" pitchFamily="18" charset="0"/>
                <a:ea typeface="Cambria" pitchFamily="18" charset="0"/>
              </a:rPr>
              <a:t>Мильтон </a:t>
            </a:r>
            <a:r>
              <a:rPr lang="ru-RU" sz="2800" b="1" dirty="0" err="1" smtClean="0">
                <a:latin typeface="Cambria" pitchFamily="18" charset="0"/>
                <a:ea typeface="Cambria" pitchFamily="18" charset="0"/>
              </a:rPr>
              <a:t>Беннет</a:t>
            </a:r>
            <a:r>
              <a:rPr lang="ru-RU" sz="2800" b="1" dirty="0" smtClean="0">
                <a:latin typeface="Cambria" pitchFamily="18" charset="0"/>
                <a:ea typeface="Cambria" pitchFamily="18" charset="0"/>
              </a:rPr>
              <a:t> подчеркивает:</a:t>
            </a:r>
          </a:p>
          <a:p>
            <a:endParaRPr lang="ru-RU" sz="2800" dirty="0" smtClean="0"/>
          </a:p>
          <a:p>
            <a:r>
              <a:rPr lang="ru-RU" sz="2800" b="1" i="1" dirty="0" smtClean="0">
                <a:latin typeface="Monotype Corsiva" pitchFamily="66" charset="0"/>
              </a:rPr>
              <a:t>Развитие этнокультурной компетентности начинается с погружения ребенка в родную культуру, а затем в другие. Важно, чтобы у ребенка сначала сформировалось позитивное отношение к культурным различиям, что позже перерастет в умение понимать и общаться с представителями разных этнических групп.</a:t>
            </a:r>
            <a:endParaRPr lang="ru-RU" sz="2800" b="1" i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933086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Проект Министерства образования и науки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Республики Адыгея по изучению адыгейского языка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</a:t>
            </a:r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Билингвальное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 образование и воспитание в поликультурной среде»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39" y="1325155"/>
            <a:ext cx="7910819" cy="453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449942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Всероссийский </a:t>
            </a:r>
            <a:r>
              <a:rPr lang="ru-RU" sz="40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грантовый</a:t>
            </a:r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 конкурс </a:t>
            </a:r>
          </a:p>
          <a:p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«Сквозь образовательные траектории»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28674" name="Picture 2" descr="E:\Фотоотчет РИП\ОБР СОЮЗ фото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00390"/>
            <a:ext cx="4562248" cy="4771100"/>
          </a:xfrm>
          <a:prstGeom prst="rect">
            <a:avLst/>
          </a:prstGeom>
          <a:noFill/>
        </p:spPr>
      </p:pic>
      <p:pic>
        <p:nvPicPr>
          <p:cNvPr id="28675" name="Picture 3" descr="E:\Фотоотчет РИП\ОБР СОЮЗ фото\1639643193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838698" y="1807633"/>
            <a:ext cx="6299201" cy="4199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Фотоотчет РИП\РАЗНЫЕ МЕРОПРИЯТИЯ\IMG_20211008_103723.jpg"/>
          <p:cNvPicPr>
            <a:picLocks noChangeAspect="1" noChangeArrowheads="1"/>
          </p:cNvPicPr>
          <p:nvPr/>
        </p:nvPicPr>
        <p:blipFill>
          <a:blip r:embed="rId2"/>
          <a:srcRect l="19734" t="13298"/>
          <a:stretch>
            <a:fillRect/>
          </a:stretch>
        </p:blipFill>
        <p:spPr bwMode="auto">
          <a:xfrm>
            <a:off x="854891" y="444137"/>
            <a:ext cx="6918099" cy="5604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449942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Всероссийский </a:t>
            </a:r>
            <a:r>
              <a:rPr lang="ru-RU" sz="40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грантовый</a:t>
            </a:r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 конкурс </a:t>
            </a:r>
          </a:p>
          <a:p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«Сквозь образовательные траектории»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Фотоотчет РИП\РАЗНЫЕ МЕРОПРИЯТИЯ\IMG-20210911-WA00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796" y="666208"/>
            <a:ext cx="8240485" cy="5493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449942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Всероссийский </a:t>
            </a:r>
            <a:r>
              <a:rPr lang="ru-RU" sz="40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грантовый</a:t>
            </a:r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 конкурс </a:t>
            </a:r>
          </a:p>
          <a:p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«Сквозь образовательные траектории»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7153753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Республиканская инновационная площадка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«Развитие личности ребенка 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через историю, культуру,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традиции и язык своей малой родины»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29698" name="Picture 2" descr="E:\Фотоотчет РИП\НАЦ УГОЛКИ\1.jpg"/>
          <p:cNvPicPr>
            <a:picLocks noChangeAspect="1" noChangeArrowheads="1"/>
          </p:cNvPicPr>
          <p:nvPr/>
        </p:nvPicPr>
        <p:blipFill>
          <a:blip r:embed="rId2"/>
          <a:srcRect b="4890"/>
          <a:stretch>
            <a:fillRect/>
          </a:stretch>
        </p:blipFill>
        <p:spPr bwMode="auto">
          <a:xfrm>
            <a:off x="185739" y="1206501"/>
            <a:ext cx="3382961" cy="4825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9" name="Picture 3" descr="E:\Фотоотчет РИП\НАЦ УГОЛКИ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904" y="1781299"/>
            <a:ext cx="6215654" cy="4144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7153753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Республиканская инновационная площадка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«Развитие личности ребенка 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через историю, культуру,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традиции и язык своей малой родины»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30722" name="Picture 2" descr="E:\Фотоотчет РИП\НАЦ УГОЛКИ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7768" y="1656092"/>
            <a:ext cx="6591137" cy="4394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3" name="Picture 3" descr="E:\Фотоотчет РИП\НАЦ УГОЛКИ\4.jpg"/>
          <p:cNvPicPr>
            <a:picLocks noChangeAspect="1" noChangeArrowheads="1"/>
          </p:cNvPicPr>
          <p:nvPr/>
        </p:nvPicPr>
        <p:blipFill>
          <a:blip r:embed="rId3"/>
          <a:srcRect t="14227"/>
          <a:stretch>
            <a:fillRect/>
          </a:stretch>
        </p:blipFill>
        <p:spPr bwMode="auto">
          <a:xfrm>
            <a:off x="281355" y="1252025"/>
            <a:ext cx="3630322" cy="4670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7153753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Республиканская инновационная площадка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«Развитие личности ребенка 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через историю, культуру,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традиции и язык своей малой родины»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31746" name="Picture 2" descr="E:\Фотоотчет РИП\НАЦ УГОЛКИ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1585" y="1770096"/>
            <a:ext cx="6300227" cy="4200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E:\Фотоотчет РИП\НАЦ УГОЛКИ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623" y="1202340"/>
            <a:ext cx="3657601" cy="4871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7153753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Республиканская инновационная площадка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«Развитие личности ребенка 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через историю, культуру,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традиции и язык своей малой родины»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32770" name="Picture 2" descr="E:\Фотоотчет РИП\МИНИ МУЗЕЙ\IMG-20220125-WA0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707" y="1198605"/>
            <a:ext cx="6390415" cy="4792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1" name="Picture 3" descr="E:\Фотоотчет РИП\МИНИ МУЗЕЙ\IMG-20220125-WA00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3680" y="1847088"/>
            <a:ext cx="5535168" cy="4151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7153753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Республиканская инновационная площадка </a:t>
            </a:r>
          </a:p>
          <a:p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«Развитие личности ребенка 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через историю, культуру, 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традиции и язык своей малой родины»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33794" name="Picture 2" descr="E:\Фотоотчет РИП\МИНИ МУЗЕЙ\IMG-20220125-WA00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3110"/>
            <a:ext cx="6312310" cy="4734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 descr="E:\Фотоотчет РИП\МИНИ МУЗЕЙ\IMG-20220125-WA00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1302" y="1828800"/>
            <a:ext cx="5584723" cy="4188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02144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Профессиональный конкурс </a:t>
            </a:r>
          </a:p>
          <a:p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«Лучший учитель родного языка и литературы»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2050" name="Picture 2" descr="C:\Users\RK\Desktop\nBkOnWD75Riumf5Ta2hWVqw3uT6BP1NhTPZbRt4L0_-dwoK2N5_LAuicIm-Zcn99Xeb-Qs4Goyvj45tOoMoGPtD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6070" y="1196790"/>
            <a:ext cx="6387354" cy="4790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RK\Desktop\c9ce7606-4293-54cc-8897-ae85698e1239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8499" y="0"/>
            <a:ext cx="7589123" cy="593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02144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Профессиональный конкурс </a:t>
            </a:r>
          </a:p>
          <a:p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«Лучший учитель родного языка и литературы»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1026" name="Picture 2" descr="C:\Users\RK\Desktop\FsyuzsNKd6e7OIEoM2-jJ8Urt36ZJgW2qnTdeGDBJMVbweC4O4_4YRGwH2UYGJKPbxXVXvUMESCyvvvyfM3Tbl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1941" y="1190857"/>
            <a:ext cx="6566367" cy="4850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02144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Профессиональный конкурс </a:t>
            </a:r>
          </a:p>
          <a:p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«Лучший учитель родного языка и литературы»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35842" name="Picture 2" descr="C:\Users\RK\Desktop\55132-720-3bf50250-f1d82523-d8ea32a6-7e615a69-b7decb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4600" y="1210733"/>
            <a:ext cx="7124700" cy="474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02144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Профессиональный конкурс </a:t>
            </a:r>
          </a:p>
          <a:p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«Лучший учитель родного языка и литературы»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36866" name="Picture 2" descr="C:\Users\RK\Desktop\pQnUoWduYz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000" y="1253463"/>
            <a:ext cx="6163733" cy="462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02144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Профессиональный конкурс </a:t>
            </a:r>
          </a:p>
          <a:p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«Лучший учитель родного языка и литературы»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2050" name="Picture 2" descr="E:\ДЛЯ РУЗАНЫ ПРЕЗЕНТАЦИЯ\17241403593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6650" y="1160376"/>
            <a:ext cx="7110549" cy="4869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02144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Всероссийский </a:t>
            </a:r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п</a:t>
            </a:r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рофессиональный конкурс </a:t>
            </a:r>
          </a:p>
          <a:p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«Лучший учитель родного языка и литературы»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  <a:ea typeface="Cambr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9" y="1543574"/>
            <a:ext cx="6564897" cy="40376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529" y="1543574"/>
            <a:ext cx="3536853" cy="438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2745816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Ресурсы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</a:rPr>
              <a:t>: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28512" y="945266"/>
            <a:ext cx="8631382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применение национально-регионального компонента в разделах образовательной программы «Познавательное развитие», «Социально-коммуникативное развитие» и «Художественно-эстетическое развитие»; </a:t>
            </a:r>
          </a:p>
          <a:p>
            <a:pPr algn="just">
              <a:buFont typeface="Wingdings" pitchFamily="2" charset="2"/>
              <a:buChar char="q"/>
            </a:pPr>
            <a:endParaRPr lang="ru-RU" sz="1600" b="1" dirty="0" smtClean="0">
              <a:latin typeface="Cambria" pitchFamily="18" charset="0"/>
              <a:ea typeface="Cambria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использование игровых технологий, проектной деятельности и моделирования «воспитывающих ситуаций»;</a:t>
            </a:r>
          </a:p>
          <a:p>
            <a:pPr algn="just">
              <a:buFont typeface="Wingdings" pitchFamily="2" charset="2"/>
              <a:buChar char="q"/>
            </a:pPr>
            <a:endParaRPr lang="ru-RU" sz="1600" b="1" dirty="0" smtClean="0">
              <a:latin typeface="Cambria" pitchFamily="18" charset="0"/>
              <a:ea typeface="Cambria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работа </a:t>
            </a:r>
            <a:r>
              <a:rPr lang="ru-RU" sz="1600" b="1" dirty="0" err="1" smtClean="0">
                <a:latin typeface="Cambria" pitchFamily="18" charset="0"/>
                <a:ea typeface="Cambria" pitchFamily="18" charset="0"/>
              </a:rPr>
              <a:t>пилотных</a:t>
            </a:r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 групп по углубленному изучению адыгейского языка;</a:t>
            </a:r>
          </a:p>
          <a:p>
            <a:pPr algn="just">
              <a:buFont typeface="Wingdings" pitchFamily="2" charset="2"/>
              <a:buChar char="q"/>
            </a:pPr>
            <a:endParaRPr lang="ru-RU" sz="1600" b="1" dirty="0" smtClean="0">
              <a:latin typeface="Cambria" pitchFamily="18" charset="0"/>
              <a:ea typeface="Cambria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цикл семинаров-практикумов и круглых столов, посвященных  технологиям  этнокультурного образования;</a:t>
            </a:r>
          </a:p>
          <a:p>
            <a:pPr algn="just">
              <a:buFont typeface="Wingdings" pitchFamily="2" charset="2"/>
              <a:buChar char="q"/>
            </a:pPr>
            <a:endParaRPr lang="ru-RU" sz="1600" b="1" dirty="0" smtClean="0">
              <a:latin typeface="Cambria" pitchFamily="18" charset="0"/>
              <a:ea typeface="Cambria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 мастер-классы по народным промыслам и фольклору, где педагоги сами осваивают традиционные техники, чтобы затем передать их детям;</a:t>
            </a:r>
          </a:p>
          <a:p>
            <a:pPr algn="just">
              <a:buFont typeface="Wingdings" pitchFamily="2" charset="2"/>
              <a:buChar char="q"/>
            </a:pPr>
            <a:endParaRPr lang="ru-RU" sz="1600" b="1" dirty="0" smtClean="0">
              <a:latin typeface="Cambria" pitchFamily="18" charset="0"/>
              <a:ea typeface="Cambria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педагоги активно включились в разработку тематических стендов, </a:t>
            </a:r>
            <a:r>
              <a:rPr lang="ru-RU" sz="1600" b="1" dirty="0" err="1" smtClean="0">
                <a:latin typeface="Cambria" pitchFamily="18" charset="0"/>
                <a:ea typeface="Cambria" pitchFamily="18" charset="0"/>
              </a:rPr>
              <a:t>мультимедийных</a:t>
            </a:r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 презентаций, сценариев праздников и занятий для конкурсов профессионального мастерства. Это позволило  консолидировать лучшие методические идеи.</a:t>
            </a:r>
            <a:endParaRPr lang="ru-RU" sz="1600" b="1" dirty="0"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Фотоотчет РИП\АЛЬБОМЫ, ПЛАНШЕТЫ, СТЕНДЫ\IMG-20221028-WA0111.jpg"/>
          <p:cNvPicPr>
            <a:picLocks noChangeAspect="1" noChangeArrowheads="1"/>
          </p:cNvPicPr>
          <p:nvPr/>
        </p:nvPicPr>
        <p:blipFill>
          <a:blip r:embed="rId2"/>
          <a:srcRect l="3833" r="11167"/>
          <a:stretch>
            <a:fillRect/>
          </a:stretch>
        </p:blipFill>
        <p:spPr bwMode="auto">
          <a:xfrm rot="10800000">
            <a:off x="1168400" y="165100"/>
            <a:ext cx="64770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Фотоотчет РИП\АЛЬБОМЫ, ПЛАНШЕТЫ, СТЕНДЫ\16660950941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599" y="0"/>
            <a:ext cx="7890933" cy="591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МАЙКОП\№альбомы\16668570965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4286298" cy="5715065"/>
          </a:xfrm>
          <a:prstGeom prst="rect">
            <a:avLst/>
          </a:prstGeom>
          <a:noFill/>
        </p:spPr>
      </p:pic>
      <p:pic>
        <p:nvPicPr>
          <p:cNvPr id="4" name="Picture 3" descr="C:\Users\1\Desktop\МАЙКОП\№альбомы\16668570965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9649" y="208434"/>
            <a:ext cx="4339859" cy="57864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\Pictures\Закладки.png"/>
          <p:cNvPicPr>
            <a:picLocks noChangeAspect="1" noChangeArrowheads="1"/>
          </p:cNvPicPr>
          <p:nvPr/>
        </p:nvPicPr>
        <p:blipFill>
          <a:blip r:embed="rId2"/>
          <a:srcRect l="67402"/>
          <a:stretch>
            <a:fillRect/>
          </a:stretch>
        </p:blipFill>
        <p:spPr bwMode="auto">
          <a:xfrm>
            <a:off x="6000792" y="0"/>
            <a:ext cx="2734205" cy="5929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 descr="C:\Users\1\Pictures\Закладки.png"/>
          <p:cNvPicPr>
            <a:picLocks noChangeAspect="1" noChangeArrowheads="1"/>
          </p:cNvPicPr>
          <p:nvPr/>
        </p:nvPicPr>
        <p:blipFill>
          <a:blip r:embed="rId2"/>
          <a:srcRect l="32770" r="32707"/>
          <a:stretch>
            <a:fillRect/>
          </a:stretch>
        </p:blipFill>
        <p:spPr bwMode="auto">
          <a:xfrm>
            <a:off x="2962184" y="0"/>
            <a:ext cx="2895731" cy="5929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 descr="C:\Users\1\Pictures\Закладки.png"/>
          <p:cNvPicPr>
            <a:picLocks noChangeAspect="1" noChangeArrowheads="1"/>
          </p:cNvPicPr>
          <p:nvPr/>
        </p:nvPicPr>
        <p:blipFill>
          <a:blip r:embed="rId2"/>
          <a:srcRect r="67340"/>
          <a:stretch>
            <a:fillRect/>
          </a:stretch>
        </p:blipFill>
        <p:spPr bwMode="auto">
          <a:xfrm>
            <a:off x="0" y="0"/>
            <a:ext cx="2739455" cy="5929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RK\Desktop\eda682e401a46977d1f85f7f512fe64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180" y="192506"/>
            <a:ext cx="8786483" cy="5855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Фото\Адыгея родная моя\Национальные уголки в группах- фото\IMG_7165 - копия.jpg"/>
          <p:cNvPicPr>
            <a:picLocks noChangeAspect="1" noChangeArrowheads="1"/>
          </p:cNvPicPr>
          <p:nvPr/>
        </p:nvPicPr>
        <p:blipFill>
          <a:blip r:embed="rId2"/>
          <a:srcRect l="18333" r="11667"/>
          <a:stretch>
            <a:fillRect/>
          </a:stretch>
        </p:blipFill>
        <p:spPr bwMode="auto">
          <a:xfrm>
            <a:off x="887506" y="0"/>
            <a:ext cx="7322790" cy="6148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23799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Работа с родителями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</a:endParaRPr>
          </a:p>
        </p:txBody>
      </p:sp>
      <p:pic>
        <p:nvPicPr>
          <p:cNvPr id="4" name="Picture 2" descr="C:\Users\1\Desktop\родит собрание\IMG-20211211-WA0009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7600" y="990598"/>
            <a:ext cx="6705600" cy="5029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23799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Работа с родителями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</a:endParaRPr>
          </a:p>
        </p:txBody>
      </p:sp>
      <p:pic>
        <p:nvPicPr>
          <p:cNvPr id="4" name="Picture 2" descr="F:\Фото\Семинар 2021 фото\фото к семинару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6540" y="965664"/>
            <a:ext cx="6707565" cy="5030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23799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Работа с родителями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</a:endParaRPr>
          </a:p>
        </p:txBody>
      </p:sp>
      <p:pic>
        <p:nvPicPr>
          <p:cNvPr id="5" name="Picture 3" descr="F:\Фото\Адыгея родная моя\Фото с педагогами 2021\17-12-2021_14-00-24\1639738588091 - копия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l="21085" t="29328"/>
          <a:stretch>
            <a:fillRect/>
          </a:stretch>
        </p:blipFill>
        <p:spPr bwMode="auto">
          <a:xfrm>
            <a:off x="635338" y="995083"/>
            <a:ext cx="7627625" cy="5123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23799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Работа с родителями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</a:endParaRPr>
          </a:p>
        </p:txBody>
      </p:sp>
      <p:pic>
        <p:nvPicPr>
          <p:cNvPr id="5" name="Picture 3" descr="F:\Фото\Адыгея родная моя\Фото с педагогами 2021\20-12-2021_09-31-42\1639980575621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2471" y="948014"/>
            <a:ext cx="6684058" cy="5013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352135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  <a:ea typeface="Cambria" pitchFamily="18" charset="0"/>
              </a:rPr>
              <a:t>Результаты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Demi Cond" pitchFamily="34" charset="0"/>
              </a:rPr>
              <a:t>: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Demi Cond" pitchFamily="34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88258" y="968187"/>
            <a:ext cx="875403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33305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родители стали полноправными творцами образовательного процесса;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3330575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33305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качественно повысили уровень профессиональной компетентности педагогов;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3330575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33305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наладили эффективное сетевое сотрудничество с культурными учреждениями города;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3330575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33305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сформирован богатый банк методических разработок, включающий конспекты занятий, проекты и сценарии, которые также можно использовать в мероприятиях, приуроченных к Году единства народов России;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3330575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33305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создана аутентичная и визуально привлекательная развивающая среда, которая вызывает живой интерес у детей.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фото для выступления\IMG_53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026" y="-1"/>
            <a:ext cx="8495719" cy="5983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Фото\Адыгея родная моя\Встреча с Шамилем Бешкоком (фото)\1624732229091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283" y="0"/>
            <a:ext cx="8027894" cy="6020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фото для выступления\IMG_20210319_1038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426" y="0"/>
            <a:ext cx="8286808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1\Desktop\Новая папка (2)\16247322289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836" y="642918"/>
            <a:ext cx="8706258" cy="4897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RK\Desktop\grazhdanstvo-2022-osobennosti-oformleniya-v-obschem-poryadke_317.jfif"/>
          <p:cNvPicPr>
            <a:picLocks noChangeAspect="1" noChangeArrowheads="1"/>
          </p:cNvPicPr>
          <p:nvPr/>
        </p:nvPicPr>
        <p:blipFill>
          <a:blip r:embed="rId2"/>
          <a:srcRect t="6174"/>
          <a:stretch>
            <a:fillRect/>
          </a:stretch>
        </p:blipFill>
        <p:spPr bwMode="auto">
          <a:xfrm>
            <a:off x="152400" y="1828800"/>
            <a:ext cx="8744215" cy="39576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3790" y="4271700"/>
            <a:ext cx="109760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Мы все разные – в этом наше богатство,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Мы вместе – в этом наша сила!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4" name="Picture 2" descr="C:\Users\RK\Desktop\grazhdanstvo-2022-osobennosti-oformleniya-v-obschem-poryadke_317.jfif"/>
          <p:cNvPicPr>
            <a:picLocks noChangeAspect="1" noChangeArrowheads="1"/>
          </p:cNvPicPr>
          <p:nvPr/>
        </p:nvPicPr>
        <p:blipFill>
          <a:blip r:embed="rId2"/>
          <a:srcRect t="6174"/>
          <a:stretch>
            <a:fillRect/>
          </a:stretch>
        </p:blipFill>
        <p:spPr bwMode="auto">
          <a:xfrm>
            <a:off x="219635" y="336177"/>
            <a:ext cx="8744215" cy="39576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Фотоотчет РИП\НАЦ УГОЛКИ\IMG_7123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726" y="0"/>
            <a:ext cx="6922057" cy="6047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Фотоотчет РИП\Открытое занятие - ФОТО\1640076529142.jpg"/>
          <p:cNvPicPr>
            <a:picLocks noChangeAspect="1" noChangeArrowheads="1"/>
          </p:cNvPicPr>
          <p:nvPr/>
        </p:nvPicPr>
        <p:blipFill>
          <a:blip r:embed="rId2"/>
          <a:srcRect r="20225" b="28382"/>
          <a:stretch>
            <a:fillRect/>
          </a:stretch>
        </p:blipFill>
        <p:spPr bwMode="auto">
          <a:xfrm>
            <a:off x="240630" y="0"/>
            <a:ext cx="8648656" cy="5823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F:\Фото\Фото музей, библиотека 2021\IMG-20211210-WA0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9246" y="0"/>
            <a:ext cx="8069945" cy="6032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:\Фото\экскурсия в ЮТА\IMG_20210927_102439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588" y="0"/>
            <a:ext cx="8069946" cy="6052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690</Words>
  <Application>Microsoft Office PowerPoint</Application>
  <PresentationFormat>Широкоэкранный</PresentationFormat>
  <Paragraphs>99</Paragraphs>
  <Slides>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9" baseType="lpstr">
      <vt:lpstr>Arial</vt:lpstr>
      <vt:lpstr>Calibri</vt:lpstr>
      <vt:lpstr>Calibri Light</vt:lpstr>
      <vt:lpstr>Cambria</vt:lpstr>
      <vt:lpstr>Franklin Gothic Demi Cond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Admin</cp:lastModifiedBy>
  <cp:revision>31</cp:revision>
  <dcterms:created xsi:type="dcterms:W3CDTF">2026-04-03T20:11:11Z</dcterms:created>
  <dcterms:modified xsi:type="dcterms:W3CDTF">2026-04-15T08:48:21Z</dcterms:modified>
</cp:coreProperties>
</file>